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434" r:id="rId2"/>
    <p:sldId id="258" r:id="rId3"/>
    <p:sldId id="267" r:id="rId4"/>
    <p:sldId id="432" r:id="rId5"/>
    <p:sldId id="308" r:id="rId6"/>
    <p:sldId id="309" r:id="rId7"/>
    <p:sldId id="316" r:id="rId8"/>
    <p:sldId id="315" r:id="rId9"/>
    <p:sldId id="314" r:id="rId10"/>
    <p:sldId id="313" r:id="rId11"/>
    <p:sldId id="312" r:id="rId12"/>
    <p:sldId id="311" r:id="rId13"/>
    <p:sldId id="326" r:id="rId14"/>
    <p:sldId id="325" r:id="rId15"/>
    <p:sldId id="324" r:id="rId16"/>
    <p:sldId id="323" r:id="rId17"/>
    <p:sldId id="321" r:id="rId18"/>
    <p:sldId id="397" r:id="rId19"/>
    <p:sldId id="433" r:id="rId20"/>
    <p:sldId id="396" r:id="rId21"/>
    <p:sldId id="426" r:id="rId22"/>
    <p:sldId id="395" r:id="rId23"/>
    <p:sldId id="305" r:id="rId24"/>
    <p:sldId id="317" r:id="rId25"/>
    <p:sldId id="412" r:id="rId26"/>
    <p:sldId id="298" r:id="rId27"/>
    <p:sldId id="291" r:id="rId28"/>
    <p:sldId id="428" r:id="rId29"/>
    <p:sldId id="430" r:id="rId30"/>
    <p:sldId id="431" r:id="rId31"/>
    <p:sldId id="435" r:id="rId32"/>
  </p:sldIdLst>
  <p:sldSz cx="9144000" cy="6858000" type="screen4x3"/>
  <p:notesSz cx="7019925" cy="93059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oni Classen" initials="NC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1D55"/>
    <a:srgbClr val="661E54"/>
    <a:srgbClr val="FF7C80"/>
    <a:srgbClr val="E5AC01"/>
    <a:srgbClr val="FFD100"/>
    <a:srgbClr val="5316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51" autoAdjust="0"/>
    <p:restoredTop sz="95685" autoAdjust="0"/>
  </p:normalViewPr>
  <p:slideViewPr>
    <p:cSldViewPr snapToGrid="0" snapToObjects="1">
      <p:cViewPr>
        <p:scale>
          <a:sx n="90" d="100"/>
          <a:sy n="90" d="100"/>
        </p:scale>
        <p:origin x="24" y="-2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862" cy="464979"/>
          </a:xfrm>
          <a:prstGeom prst="rect">
            <a:avLst/>
          </a:prstGeom>
        </p:spPr>
        <p:txBody>
          <a:bodyPr vert="horz" lIns="91403" tIns="45702" rIns="91403" bIns="4570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6477" y="0"/>
            <a:ext cx="3041862" cy="464979"/>
          </a:xfrm>
          <a:prstGeom prst="rect">
            <a:avLst/>
          </a:prstGeom>
        </p:spPr>
        <p:txBody>
          <a:bodyPr vert="horz" lIns="91403" tIns="45702" rIns="91403" bIns="45702" rtlCol="0"/>
          <a:lstStyle>
            <a:lvl1pPr algn="r">
              <a:defRPr sz="1200"/>
            </a:lvl1pPr>
          </a:lstStyle>
          <a:p>
            <a:fld id="{446422C1-B28D-4876-8A7C-AC18A55029DF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9359"/>
            <a:ext cx="3041862" cy="464979"/>
          </a:xfrm>
          <a:prstGeom prst="rect">
            <a:avLst/>
          </a:prstGeom>
        </p:spPr>
        <p:txBody>
          <a:bodyPr vert="horz" lIns="91403" tIns="45702" rIns="91403" bIns="4570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6477" y="8839359"/>
            <a:ext cx="3041862" cy="464979"/>
          </a:xfrm>
          <a:prstGeom prst="rect">
            <a:avLst/>
          </a:prstGeom>
        </p:spPr>
        <p:txBody>
          <a:bodyPr vert="horz" lIns="91403" tIns="45702" rIns="91403" bIns="45702" rtlCol="0" anchor="b"/>
          <a:lstStyle>
            <a:lvl1pPr algn="r">
              <a:defRPr sz="1200"/>
            </a:lvl1pPr>
          </a:lstStyle>
          <a:p>
            <a:fld id="{FE8EED7D-E418-48FC-B2C1-6C084B374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7083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41967" cy="465296"/>
          </a:xfrm>
          <a:prstGeom prst="rect">
            <a:avLst/>
          </a:prstGeom>
        </p:spPr>
        <p:txBody>
          <a:bodyPr vert="horz" lIns="93287" tIns="46643" rIns="93287" bIns="4664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334" y="1"/>
            <a:ext cx="3041967" cy="465296"/>
          </a:xfrm>
          <a:prstGeom prst="rect">
            <a:avLst/>
          </a:prstGeom>
        </p:spPr>
        <p:txBody>
          <a:bodyPr vert="horz" lIns="93287" tIns="46643" rIns="93287" bIns="46643" rtlCol="0"/>
          <a:lstStyle>
            <a:lvl1pPr algn="r">
              <a:defRPr sz="1200"/>
            </a:lvl1pPr>
          </a:lstStyle>
          <a:p>
            <a:fld id="{BAEBDE44-C4F3-4FFE-BE2F-E7A1B3C09079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1375" cy="3489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3" rIns="93287" bIns="4664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</p:spPr>
        <p:txBody>
          <a:bodyPr vert="horz" lIns="93287" tIns="46643" rIns="93287" bIns="4664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39014"/>
            <a:ext cx="3041967" cy="465296"/>
          </a:xfrm>
          <a:prstGeom prst="rect">
            <a:avLst/>
          </a:prstGeom>
        </p:spPr>
        <p:txBody>
          <a:bodyPr vert="horz" lIns="93287" tIns="46643" rIns="93287" bIns="4664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334" y="8839014"/>
            <a:ext cx="3041967" cy="465296"/>
          </a:xfrm>
          <a:prstGeom prst="rect">
            <a:avLst/>
          </a:prstGeom>
        </p:spPr>
        <p:txBody>
          <a:bodyPr vert="horz" lIns="93287" tIns="46643" rIns="93287" bIns="46643" rtlCol="0" anchor="b"/>
          <a:lstStyle>
            <a:lvl1pPr algn="r">
              <a:defRPr sz="1200"/>
            </a:lvl1pPr>
          </a:lstStyle>
          <a:p>
            <a:fld id="{69B5BDA8-8031-4C94-9F05-098FB4CDC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66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5BDA8-8031-4C94-9F05-098FB4CDC74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5911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5BDA8-8031-4C94-9F05-098FB4CDC74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29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5BDA8-8031-4C94-9F05-098FB4CDC74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29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5BDA8-8031-4C94-9F05-098FB4CDC74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29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03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5BDA8-8031-4C94-9F05-098FB4CDC74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29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5BDA8-8031-4C94-9F05-098FB4CDC74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29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5BDA8-8031-4C94-9F05-098FB4CDC74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29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5BDA8-8031-4C94-9F05-098FB4CDC74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29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5BDA8-8031-4C94-9F05-098FB4CDC74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1672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5BDA8-8031-4C94-9F05-098FB4CDC74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1672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03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5BDA8-8031-4C94-9F05-098FB4CDC74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006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03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5BDA8-8031-4C94-9F05-098FB4CDC74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1804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03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5BDA8-8031-4C94-9F05-098FB4CDC74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3071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5BDA8-8031-4C94-9F05-098FB4CDC74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5471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5BDA8-8031-4C94-9F05-098FB4CDC74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4620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5BDA8-8031-4C94-9F05-098FB4CDC74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29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5BDA8-8031-4C94-9F05-098FB4CDC74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1553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5BDA8-8031-4C94-9F05-098FB4CDC74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4134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03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5BDA8-8031-4C94-9F05-098FB4CDC74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2028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03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5BDA8-8031-4C94-9F05-098FB4CDC74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2028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5BDA8-8031-4C94-9F05-098FB4CDC74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2028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5BDA8-8031-4C94-9F05-098FB4CDC74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202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5BDA8-8031-4C94-9F05-098FB4CDC74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180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5BDA8-8031-4C94-9F05-098FB4CDC74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2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5BDA8-8031-4C94-9F05-098FB4CDC74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2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5BDA8-8031-4C94-9F05-098FB4CDC74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2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5BDA8-8031-4C94-9F05-098FB4CDC74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2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5BDA8-8031-4C94-9F05-098FB4CDC74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29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03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5BDA8-8031-4C94-9F05-098FB4CDC74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2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1E6B4-BB26-F440-89AC-6DEA7906B9EE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FA20E-0A10-4847-AD08-ED7766879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889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1E6B4-BB26-F440-89AC-6DEA7906B9EE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FA20E-0A10-4847-AD08-ED7766879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001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1E6B4-BB26-F440-89AC-6DEA7906B9EE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FA20E-0A10-4847-AD08-ED7766879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90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1E6B4-BB26-F440-89AC-6DEA7906B9EE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FA20E-0A10-4847-AD08-ED7766879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274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1E6B4-BB26-F440-89AC-6DEA7906B9EE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FA20E-0A10-4847-AD08-ED7766879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48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1E6B4-BB26-F440-89AC-6DEA7906B9EE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FA20E-0A10-4847-AD08-ED7766879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54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1E6B4-BB26-F440-89AC-6DEA7906B9EE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FA20E-0A10-4847-AD08-ED7766879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213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1E6B4-BB26-F440-89AC-6DEA7906B9EE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FA20E-0A10-4847-AD08-ED7766879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231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1E6B4-BB26-F440-89AC-6DEA7906B9EE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FA20E-0A10-4847-AD08-ED7766879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976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1E6B4-BB26-F440-89AC-6DEA7906B9EE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FA20E-0A10-4847-AD08-ED7766879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11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1E6B4-BB26-F440-89AC-6DEA7906B9EE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FA20E-0A10-4847-AD08-ED7766879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670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1E6B4-BB26-F440-89AC-6DEA7906B9EE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BFA20E-0A10-4847-AD08-ED7766879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0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license@protectchildren.ca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4" Type="http://schemas.openxmlformats.org/officeDocument/2006/relationships/image" Target="../media/image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3.emf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fGoWLWS4-kU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.emf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6" Type="http://schemas.openxmlformats.org/officeDocument/2006/relationships/image" Target="../media/image2.emf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needhelpnow.ca/" TargetMode="External"/><Relationship Id="rId5" Type="http://schemas.openxmlformats.org/officeDocument/2006/relationships/hyperlink" Target="http://www.cybertip.ca/" TargetMode="Externa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imeo.com/126553913" TargetMode="External"/><Relationship Id="rId4" Type="http://schemas.openxmlformats.org/officeDocument/2006/relationships/hyperlink" Target="mailto:license@protectchildren.ca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.emf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urpl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" t="3796" r="30491" b="58151"/>
          <a:stretch/>
        </p:blipFill>
        <p:spPr>
          <a:xfrm>
            <a:off x="0" y="0"/>
            <a:ext cx="9144000" cy="69153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4640" y="843280"/>
            <a:ext cx="8534400" cy="5323840"/>
          </a:xfrm>
          <a:prstGeom prst="rect">
            <a:avLst/>
          </a:prstGeom>
          <a:ln w="127000" cmpd="sng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67834" y="1443841"/>
            <a:ext cx="740833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following presentation is © 2016 Canadian Centre for Child Protection Inc., except for a third party video that </a:t>
            </a:r>
            <a:r>
              <a:rPr lang="en-US" sz="1400" dirty="0" smtClean="0"/>
              <a:t>is the </a:t>
            </a:r>
            <a:r>
              <a:rPr lang="en-US" sz="1400" dirty="0"/>
              <a:t>property of its respective owner (see last slide). All rights reserved.</a:t>
            </a:r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/>
              <a:t>The presentation is intended to be delivered by a member of a Canadian policing agency or a teacher at a Canadian school to students in grade 9 and 10, and it is intended for use with “Addressing Sexual Violence and Online Risks Facing Youth in Grades 9 and 10” and “It is a Big Deal”. The information in this presentation is provided for educational purposes only. It is not intended as legal advice and should not be relied upon as </a:t>
            </a:r>
            <a:r>
              <a:rPr lang="en-US" sz="1400" dirty="0" smtClean="0"/>
              <a:t>such.</a:t>
            </a:r>
          </a:p>
          <a:p>
            <a:pPr lvl="1"/>
            <a:endParaRPr lang="en-US" sz="1400" dirty="0" smtClean="0"/>
          </a:p>
          <a:p>
            <a:r>
              <a:rPr lang="en-US" sz="1400" dirty="0" smtClean="0"/>
              <a:t>The </a:t>
            </a:r>
            <a:r>
              <a:rPr lang="en-US" sz="1400" dirty="0"/>
              <a:t>presentation has been licensed under terms and conditions which include an exclusion of liability, along with the following restrictions</a:t>
            </a:r>
            <a:r>
              <a:rPr lang="en-US" sz="1400" dirty="0" smtClean="0"/>
              <a:t>:</a:t>
            </a:r>
          </a:p>
          <a:p>
            <a:endParaRPr lang="en-US" sz="1400" dirty="0"/>
          </a:p>
          <a:p>
            <a:pPr marL="620713" lvl="1" indent="-163513">
              <a:buFont typeface="Arial"/>
              <a:buChar char="•"/>
            </a:pPr>
            <a:r>
              <a:rPr lang="en-US" sz="1400" b="1" dirty="0" smtClean="0"/>
              <a:t>NO </a:t>
            </a:r>
            <a:r>
              <a:rPr lang="en-US" sz="1400" b="1" dirty="0"/>
              <a:t>MODIFICATION</a:t>
            </a:r>
            <a:r>
              <a:rPr lang="en-US" sz="1400" dirty="0"/>
              <a:t> of this presentation is permitted</a:t>
            </a:r>
            <a:r>
              <a:rPr lang="en-US" sz="1400" dirty="0" smtClean="0"/>
              <a:t>.</a:t>
            </a:r>
          </a:p>
          <a:p>
            <a:pPr marL="620713" lvl="1" indent="-163513">
              <a:buFont typeface="Arial"/>
              <a:buChar char="•"/>
            </a:pPr>
            <a:r>
              <a:rPr lang="en-US" sz="1400" b="1" dirty="0" smtClean="0"/>
              <a:t>NO </a:t>
            </a:r>
            <a:r>
              <a:rPr lang="en-US" sz="1400" b="1" dirty="0"/>
              <a:t>ONLINE POSTING</a:t>
            </a:r>
            <a:r>
              <a:rPr lang="en-US" sz="1400" dirty="0"/>
              <a:t> of this presentation is permitted</a:t>
            </a:r>
            <a:r>
              <a:rPr lang="en-US" sz="1400" dirty="0" smtClean="0"/>
              <a:t>.</a:t>
            </a:r>
          </a:p>
          <a:p>
            <a:pPr marL="620713" lvl="1" indent="-163513">
              <a:buFont typeface="Arial"/>
              <a:buChar char="•"/>
            </a:pPr>
            <a:r>
              <a:rPr lang="en-US" sz="1400" b="1" dirty="0" smtClean="0"/>
              <a:t>NO </a:t>
            </a:r>
            <a:r>
              <a:rPr lang="en-US" sz="1400" b="1" dirty="0"/>
              <a:t>DISTRIBUTION</a:t>
            </a:r>
            <a:r>
              <a:rPr lang="en-US" sz="1400" dirty="0"/>
              <a:t> of this presentation is permitted, except pursuant to the license terms.</a:t>
            </a:r>
            <a:br>
              <a:rPr lang="en-US" sz="1400" dirty="0"/>
            </a:br>
            <a:endParaRPr lang="en-US" sz="1400" dirty="0" smtClean="0"/>
          </a:p>
          <a:p>
            <a:r>
              <a:rPr lang="en-US" sz="1400" dirty="0" smtClean="0"/>
              <a:t>License </a:t>
            </a:r>
            <a:r>
              <a:rPr lang="en-US" sz="1400" dirty="0"/>
              <a:t>terms were supplied prior to the licensee accessing the presentations. If you require a copy of such terms, please email </a:t>
            </a:r>
            <a:r>
              <a:rPr lang="en-US" sz="1400" dirty="0">
                <a:hlinkClick r:id="rId3"/>
              </a:rPr>
              <a:t>license@protectchildren.ca</a:t>
            </a:r>
            <a:r>
              <a:rPr lang="en-US" sz="1400" dirty="0" smtClean="0"/>
              <a:t>.</a:t>
            </a:r>
            <a:endParaRPr lang="en-US" sz="1400" b="1" dirty="0" smtClean="0"/>
          </a:p>
        </p:txBody>
      </p:sp>
      <p:pic>
        <p:nvPicPr>
          <p:cNvPr id="7" name="Picture 6" descr="c3p_logo_k_rev_en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908" y="-88499"/>
            <a:ext cx="3931922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904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yellow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0" t="10815" r="18456" b="51232"/>
          <a:stretch/>
        </p:blipFill>
        <p:spPr>
          <a:xfrm>
            <a:off x="1" y="1"/>
            <a:ext cx="9143999" cy="691535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4640" y="843280"/>
            <a:ext cx="8534400" cy="5323840"/>
          </a:xfrm>
          <a:prstGeom prst="rect">
            <a:avLst/>
          </a:prstGeom>
          <a:ln w="127000" cmpd="sng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16" name="Picture 15" descr="c3p_logo_k_rev_en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20" y="6072078"/>
            <a:ext cx="3495040" cy="89408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5"/>
          <a:srcRect l="24039" t="11681" r="35577" b="25926"/>
          <a:stretch/>
        </p:blipFill>
        <p:spPr bwMode="auto">
          <a:xfrm>
            <a:off x="1854359" y="1355298"/>
            <a:ext cx="5435282" cy="44435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5"/>
          <a:srcRect l="24039" t="11680" r="35577" b="57625"/>
          <a:stretch/>
        </p:blipFill>
        <p:spPr bwMode="auto">
          <a:xfrm>
            <a:off x="1843722" y="1318895"/>
            <a:ext cx="5436235" cy="21863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8515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yellow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0" t="10815" r="18456" b="51232"/>
          <a:stretch/>
        </p:blipFill>
        <p:spPr>
          <a:xfrm>
            <a:off x="1" y="1"/>
            <a:ext cx="9143999" cy="691535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4640" y="843280"/>
            <a:ext cx="8534400" cy="5323840"/>
          </a:xfrm>
          <a:prstGeom prst="rect">
            <a:avLst/>
          </a:prstGeom>
          <a:ln w="127000" cmpd="sng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16" name="Picture 15" descr="c3p_logo_k_rev_en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20" y="6072078"/>
            <a:ext cx="3495040" cy="89408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5"/>
          <a:srcRect l="24519" t="13676" r="34455" b="19658"/>
          <a:stretch/>
        </p:blipFill>
        <p:spPr bwMode="auto">
          <a:xfrm>
            <a:off x="1935480" y="1104501"/>
            <a:ext cx="5252720" cy="48013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5"/>
          <a:srcRect l="24519" t="13676" r="34455" b="47095"/>
          <a:stretch/>
        </p:blipFill>
        <p:spPr bwMode="auto">
          <a:xfrm>
            <a:off x="1935480" y="1104501"/>
            <a:ext cx="5247640" cy="28225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2722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yellow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0" t="10815" r="18456" b="51232"/>
          <a:stretch/>
        </p:blipFill>
        <p:spPr>
          <a:xfrm>
            <a:off x="1" y="1"/>
            <a:ext cx="9143999" cy="691535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4640" y="843280"/>
            <a:ext cx="8534400" cy="5323840"/>
          </a:xfrm>
          <a:prstGeom prst="rect">
            <a:avLst/>
          </a:prstGeom>
          <a:ln w="127000" cmpd="sng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16" name="Picture 15" descr="c3p_logo_k_rev_en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20" y="6072078"/>
            <a:ext cx="3495040" cy="89408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5"/>
          <a:srcRect l="23397" t="10825" r="35096" b="9117"/>
          <a:stretch/>
        </p:blipFill>
        <p:spPr bwMode="auto">
          <a:xfrm>
            <a:off x="2202180" y="897359"/>
            <a:ext cx="4719320" cy="5120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5"/>
          <a:srcRect l="23397" t="10825" r="35096" b="54709"/>
          <a:stretch/>
        </p:blipFill>
        <p:spPr bwMode="auto">
          <a:xfrm>
            <a:off x="2237105" y="944880"/>
            <a:ext cx="4714875" cy="22021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1773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yellow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0" t="10815" r="18456" b="51232"/>
          <a:stretch/>
        </p:blipFill>
        <p:spPr>
          <a:xfrm>
            <a:off x="1" y="1"/>
            <a:ext cx="9143999" cy="691535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4640" y="843280"/>
            <a:ext cx="8534400" cy="5323840"/>
          </a:xfrm>
          <a:prstGeom prst="rect">
            <a:avLst/>
          </a:prstGeom>
          <a:ln w="127000" cmpd="sng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16" name="Picture 15" descr="c3p_logo_k_rev_en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20" y="6072078"/>
            <a:ext cx="3495040" cy="89408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5"/>
          <a:srcRect l="24359" t="8833" r="34455" b="34757"/>
          <a:stretch/>
        </p:blipFill>
        <p:spPr bwMode="auto">
          <a:xfrm>
            <a:off x="1791993" y="1302818"/>
            <a:ext cx="5641634" cy="42674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5"/>
          <a:srcRect l="24359" t="8833" r="34455" b="52880"/>
          <a:stretch/>
        </p:blipFill>
        <p:spPr bwMode="auto">
          <a:xfrm>
            <a:off x="1796732" y="1302818"/>
            <a:ext cx="5636895" cy="28936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5649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yellow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0" t="10815" r="18456" b="51232"/>
          <a:stretch/>
        </p:blipFill>
        <p:spPr>
          <a:xfrm>
            <a:off x="1" y="1"/>
            <a:ext cx="9143999" cy="691535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4800" y="843280"/>
            <a:ext cx="8534400" cy="5323840"/>
          </a:xfrm>
          <a:prstGeom prst="rect">
            <a:avLst/>
          </a:prstGeom>
          <a:ln w="127000" cmpd="sng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16" name="Picture 15" descr="c3p_logo_k_rev_en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20" y="6072078"/>
            <a:ext cx="3495040" cy="89408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5"/>
          <a:srcRect l="23558" t="11681" r="34615" b="7977"/>
          <a:stretch/>
        </p:blipFill>
        <p:spPr bwMode="auto">
          <a:xfrm>
            <a:off x="2202497" y="951438"/>
            <a:ext cx="4739005" cy="5120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5"/>
          <a:srcRect l="23558" t="11681" r="34615" b="55009"/>
          <a:stretch/>
        </p:blipFill>
        <p:spPr bwMode="auto">
          <a:xfrm>
            <a:off x="2203132" y="951438"/>
            <a:ext cx="4738370" cy="21228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6593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yellow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0" t="10815" r="18456" b="51232"/>
          <a:stretch/>
        </p:blipFill>
        <p:spPr>
          <a:xfrm>
            <a:off x="1" y="1"/>
            <a:ext cx="9143999" cy="691535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4640" y="843280"/>
            <a:ext cx="8534400" cy="5323840"/>
          </a:xfrm>
          <a:prstGeom prst="rect">
            <a:avLst/>
          </a:prstGeom>
          <a:ln w="127000" cmpd="sng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16" name="Picture 15" descr="c3p_logo_k_rev_en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20" y="6072078"/>
            <a:ext cx="3495040" cy="89408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5"/>
          <a:srcRect l="24519" t="9118" r="33974" b="47924"/>
          <a:stretch/>
        </p:blipFill>
        <p:spPr bwMode="auto">
          <a:xfrm>
            <a:off x="2228850" y="951438"/>
            <a:ext cx="4686300" cy="27283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5"/>
          <a:srcRect l="24519" t="9118" r="33974" b="56557"/>
          <a:stretch/>
        </p:blipFill>
        <p:spPr bwMode="auto">
          <a:xfrm>
            <a:off x="2230438" y="951438"/>
            <a:ext cx="4683125" cy="21780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6892" y="5629602"/>
            <a:ext cx="3270217" cy="32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73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yellow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0" t="10815" r="18456" b="51232"/>
          <a:stretch/>
        </p:blipFill>
        <p:spPr>
          <a:xfrm>
            <a:off x="1" y="1"/>
            <a:ext cx="9143999" cy="691535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4640" y="843280"/>
            <a:ext cx="8534400" cy="5323840"/>
          </a:xfrm>
          <a:prstGeom prst="rect">
            <a:avLst/>
          </a:prstGeom>
          <a:ln w="127000" cmpd="sng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16" name="Picture 15" descr="c3p_logo_k_rev_en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20" y="6072078"/>
            <a:ext cx="3495040" cy="89408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5"/>
          <a:srcRect l="23237" t="15385" r="34775" b="4273"/>
          <a:stretch/>
        </p:blipFill>
        <p:spPr bwMode="auto">
          <a:xfrm>
            <a:off x="2193290" y="951438"/>
            <a:ext cx="4757420" cy="5120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5"/>
          <a:srcRect l="23237" t="15385" r="34775" b="51039"/>
          <a:stretch/>
        </p:blipFill>
        <p:spPr bwMode="auto">
          <a:xfrm>
            <a:off x="2255520" y="1013460"/>
            <a:ext cx="4754880" cy="21386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8155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yellow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0" t="10815" r="18456" b="51232"/>
          <a:stretch/>
        </p:blipFill>
        <p:spPr>
          <a:xfrm>
            <a:off x="1" y="1"/>
            <a:ext cx="9143999" cy="691535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4800" y="795759"/>
            <a:ext cx="8534400" cy="5323840"/>
          </a:xfrm>
          <a:prstGeom prst="rect">
            <a:avLst/>
          </a:prstGeom>
          <a:ln w="127000" cmpd="sng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16" name="Picture 15" descr="c3p_logo_k_rev_en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20" y="6072078"/>
            <a:ext cx="3495040" cy="89408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5"/>
          <a:srcRect l="27083" t="14815" r="37019" b="5128"/>
          <a:stretch/>
        </p:blipFill>
        <p:spPr bwMode="auto">
          <a:xfrm>
            <a:off x="2531110" y="868680"/>
            <a:ext cx="4081780" cy="5120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5"/>
          <a:srcRect l="27083" t="14815" r="37019" b="55703"/>
          <a:stretch/>
        </p:blipFill>
        <p:spPr bwMode="auto">
          <a:xfrm>
            <a:off x="2534285" y="868680"/>
            <a:ext cx="4078605" cy="18840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6588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purpl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" t="3796" r="30491" b="58151"/>
          <a:stretch/>
        </p:blipFill>
        <p:spPr>
          <a:xfrm>
            <a:off x="0" y="0"/>
            <a:ext cx="9144000" cy="69153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94640" y="843280"/>
            <a:ext cx="8534400" cy="5323840"/>
          </a:xfrm>
          <a:prstGeom prst="rect">
            <a:avLst/>
          </a:prstGeom>
          <a:ln w="127000" cmpd="sng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 descr="c3p_logo_k_rev_en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85" y="6072078"/>
            <a:ext cx="3495040" cy="8940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82980" y="1480840"/>
            <a:ext cx="717804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Love vs. Control</a:t>
            </a:r>
            <a:endParaRPr lang="en-US" sz="2800" b="1" dirty="0">
              <a:solidFill>
                <a:srgbClr val="00206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7740" y="2452223"/>
            <a:ext cx="37318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Why do you think that youth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may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sometimes mistake controlling behaviours for love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1" name="Picture 10"/>
          <p:cNvPicPr/>
          <p:nvPr/>
        </p:nvPicPr>
        <p:blipFill rotWithShape="1">
          <a:blip r:embed="rId5"/>
          <a:srcRect l="41516" t="27735" r="42333" b="27172"/>
          <a:stretch/>
        </p:blipFill>
        <p:spPr bwMode="auto">
          <a:xfrm rot="866946">
            <a:off x="4745755" y="1590031"/>
            <a:ext cx="3276302" cy="459297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72347" y="2134472"/>
            <a:ext cx="3731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Pages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8 and 9 of the Activity Book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purpl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" t="3796" r="30491" b="58151"/>
          <a:stretch/>
        </p:blipFill>
        <p:spPr>
          <a:xfrm>
            <a:off x="0" y="0"/>
            <a:ext cx="9144000" cy="69153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94640" y="843280"/>
            <a:ext cx="8534400" cy="5323840"/>
          </a:xfrm>
          <a:prstGeom prst="rect">
            <a:avLst/>
          </a:prstGeom>
          <a:ln w="127000" cmpd="sng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 descr="c3p_logo_k_rev_en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20" y="6072078"/>
            <a:ext cx="3495040" cy="8940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82980" y="1480840"/>
            <a:ext cx="717804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Age of Sexual Consent </a:t>
            </a:r>
            <a:endParaRPr lang="en-US" sz="2800" b="1" dirty="0">
              <a:solidFill>
                <a:srgbClr val="00206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09040" y="2351038"/>
            <a:ext cx="67055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Age of Sexual Consent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(also know as the </a:t>
            </a:r>
            <a:r>
              <a:rPr lang="en-U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Age of Protection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) is in place to protect young people from being sexually exploited or abused by adults.  It refers to the age that a person can legally consent to sexual activity. </a:t>
            </a:r>
          </a:p>
          <a:p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age of consent is generally 16-years-old. The table on the following slide sets out the age at which consent can be given, based on the age of the child and the other person.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66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pic>
        <p:nvPicPr>
          <p:cNvPr id="12" name="Picture 11" descr="CoverDoodles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2" t="19883" r="2329" b="23663"/>
          <a:stretch/>
        </p:blipFill>
        <p:spPr>
          <a:xfrm>
            <a:off x="-1" y="1096211"/>
            <a:ext cx="9144001" cy="5020109"/>
          </a:xfrm>
          <a:prstGeom prst="rect">
            <a:avLst/>
          </a:prstGeom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672" y="855573"/>
            <a:ext cx="8279064" cy="57040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842" y="670561"/>
            <a:ext cx="8087894" cy="5746282"/>
          </a:xfrm>
          <a:prstGeom prst="rect">
            <a:avLst/>
          </a:prstGeom>
          <a:ln>
            <a:noFill/>
          </a:ln>
        </p:spPr>
      </p:pic>
      <p:pic>
        <p:nvPicPr>
          <p:cNvPr id="15" name="Picture 14" descr="c3p_logo_k_rev_en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243" y="68892"/>
            <a:ext cx="3931922" cy="10058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16734120">
            <a:off x="929550" y="3094173"/>
            <a:ext cx="2131060" cy="19328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15680293">
            <a:off x="6072407" y="2912530"/>
            <a:ext cx="1754376" cy="207896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16734120">
            <a:off x="1045227" y="2528454"/>
            <a:ext cx="2185272" cy="1981991"/>
          </a:xfrm>
          <a:prstGeom prst="rect">
            <a:avLst/>
          </a:prstGeom>
        </p:spPr>
      </p:pic>
      <p:pic>
        <p:nvPicPr>
          <p:cNvPr id="13" name="Content Placeholder 12"/>
          <p:cNvPicPr>
            <a:picLocks noGrp="1"/>
          </p:cNvPicPr>
          <p:nvPr>
            <p:ph idx="1"/>
          </p:nvPr>
        </p:nvPicPr>
        <p:blipFill rotWithShape="1">
          <a:blip r:embed="rId9"/>
          <a:srcRect l="41667" t="30563" r="42628" b="26780"/>
          <a:stretch/>
        </p:blipFill>
        <p:spPr bwMode="auto">
          <a:xfrm>
            <a:off x="3286002" y="1490519"/>
            <a:ext cx="2537289" cy="38765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1597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purpl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" t="3796" r="30491" b="58151"/>
          <a:stretch/>
        </p:blipFill>
        <p:spPr>
          <a:xfrm>
            <a:off x="0" y="0"/>
            <a:ext cx="9144000" cy="69153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304800" y="843280"/>
            <a:ext cx="8534400" cy="5323840"/>
          </a:xfrm>
          <a:prstGeom prst="rect">
            <a:avLst/>
          </a:prstGeom>
          <a:ln w="127000" cmpd="sng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c3p_logo_k_rev_en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20" y="6072078"/>
            <a:ext cx="3495040" cy="89408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 rotWithShape="1">
          <a:blip r:embed="rId5"/>
          <a:srcRect l="37180" t="29345" r="38141" b="36894"/>
          <a:stretch/>
        </p:blipFill>
        <p:spPr bwMode="auto">
          <a:xfrm>
            <a:off x="685800" y="1108710"/>
            <a:ext cx="4488180" cy="34091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28700" y="4658788"/>
            <a:ext cx="72237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*The close-in-age exception will not apply where: the other person is in a position of trust of the authority over the children; the child is dependent on the other person; or the relationship is exploitative – just like the exceptions to consent for the persons 16 years and over. </a:t>
            </a:r>
            <a:r>
              <a:rPr lang="en-US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situations, a person must be 18 years old to consent.</a:t>
            </a:r>
            <a:endParaRPr lang="en-US" sz="1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16279" y="2077690"/>
            <a:ext cx="262376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b="1" dirty="0" smtClean="0"/>
          </a:p>
          <a:p>
            <a:endParaRPr lang="en-US" sz="1400" b="1" dirty="0"/>
          </a:p>
          <a:p>
            <a:endParaRPr lang="en-US" sz="1400" b="1" dirty="0" smtClean="0"/>
          </a:p>
          <a:p>
            <a:endParaRPr lang="en-US" sz="1400" b="1" dirty="0"/>
          </a:p>
          <a:p>
            <a:endParaRPr lang="en-US" sz="1400" b="1" dirty="0" smtClean="0"/>
          </a:p>
          <a:p>
            <a:endParaRPr lang="en-US" sz="1400" b="1" dirty="0"/>
          </a:p>
          <a:p>
            <a:endParaRPr lang="en-US" sz="1400" b="1" dirty="0" smtClean="0"/>
          </a:p>
          <a:p>
            <a:endParaRPr lang="en-US" sz="1400" b="1" dirty="0"/>
          </a:p>
          <a:p>
            <a:endParaRPr lang="en-US" sz="1400" b="1" dirty="0" smtClean="0"/>
          </a:p>
          <a:p>
            <a:endParaRPr lang="en-US" sz="1400" b="1" dirty="0"/>
          </a:p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Page 15 of the Activity Book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76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purpl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" t="3796" r="30491" b="58151"/>
          <a:stretch/>
        </p:blipFill>
        <p:spPr>
          <a:xfrm>
            <a:off x="0" y="0"/>
            <a:ext cx="9144000" cy="69153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304800" y="795759"/>
            <a:ext cx="8534400" cy="5323840"/>
          </a:xfrm>
          <a:prstGeom prst="rect">
            <a:avLst/>
          </a:prstGeom>
          <a:ln w="127000" cmpd="sng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c3p_logo_k_rev_en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20" y="6072078"/>
            <a:ext cx="3495040" cy="89408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4" t="54986" r="28897" b="9961"/>
          <a:stretch/>
        </p:blipFill>
        <p:spPr bwMode="auto">
          <a:xfrm>
            <a:off x="1027272" y="1139190"/>
            <a:ext cx="6989678" cy="38581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465139" y="3063240"/>
            <a:ext cx="256599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b="1" dirty="0" smtClean="0"/>
          </a:p>
          <a:p>
            <a:endParaRPr lang="en-US" sz="1400" b="1" dirty="0"/>
          </a:p>
          <a:p>
            <a:endParaRPr lang="en-US" sz="1400" b="1" dirty="0" smtClean="0"/>
          </a:p>
          <a:p>
            <a:endParaRPr lang="en-US" sz="1400" b="1" dirty="0"/>
          </a:p>
          <a:p>
            <a:endParaRPr lang="en-US" sz="1400" b="1" dirty="0" smtClean="0"/>
          </a:p>
          <a:p>
            <a:endParaRPr lang="en-US" sz="1400" b="1" dirty="0"/>
          </a:p>
          <a:p>
            <a:endParaRPr lang="en-US" sz="1400" b="1" dirty="0" smtClean="0"/>
          </a:p>
          <a:p>
            <a:endParaRPr lang="en-US" sz="1400" b="1" dirty="0"/>
          </a:p>
          <a:p>
            <a:endParaRPr lang="en-US" sz="1400" b="1" dirty="0" smtClean="0"/>
          </a:p>
          <a:p>
            <a:endParaRPr lang="en-US" sz="1400" b="1" dirty="0"/>
          </a:p>
          <a:p>
            <a:pPr algn="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Page 16 of the Activity Book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26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purple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" t="3796" r="30491" b="58151"/>
          <a:stretch/>
        </p:blipFill>
        <p:spPr>
          <a:xfrm>
            <a:off x="0" y="0"/>
            <a:ext cx="9144000" cy="69153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94640" y="795759"/>
            <a:ext cx="8534400" cy="5323840"/>
          </a:xfrm>
          <a:prstGeom prst="rect">
            <a:avLst/>
          </a:prstGeom>
          <a:ln w="127000" cmpd="sng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24" name="Picture 23" descr="c3p_logo_k_rev_en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20" y="6072078"/>
            <a:ext cx="3495040" cy="894080"/>
          </a:xfrm>
          <a:prstGeom prst="rect">
            <a:avLst/>
          </a:prstGeom>
        </p:spPr>
      </p:pic>
      <p:pic>
        <p:nvPicPr>
          <p:cNvPr id="11" name="Tea_and_Consent_Clean-H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2086" y="1103099"/>
            <a:ext cx="7079827" cy="42307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0200" y="5719489"/>
            <a:ext cx="6423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©</a:t>
            </a:r>
            <a:r>
              <a:rPr lang="en-US" sz="1000" dirty="0"/>
              <a:t>2015 Emmeline May and Blue Seat Studios. </a:t>
            </a:r>
            <a:r>
              <a:rPr lang="en-US" sz="1000" u="sng" dirty="0">
                <a:hlinkClick r:id="rId8"/>
              </a:rPr>
              <a:t>https://www.youtube.com/watch?v=fGoWLWS4-kU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3237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purpl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" t="3796" r="30491" b="58151"/>
          <a:stretch/>
        </p:blipFill>
        <p:spPr>
          <a:xfrm>
            <a:off x="0" y="0"/>
            <a:ext cx="9144000" cy="69153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304800" y="843280"/>
            <a:ext cx="8534400" cy="5323840"/>
          </a:xfrm>
          <a:prstGeom prst="rect">
            <a:avLst/>
          </a:prstGeom>
          <a:ln w="127000" cmpd="sng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 descr="c3p_logo_k_rev_en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20" y="6072078"/>
            <a:ext cx="3495040" cy="8940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0600" y="1402080"/>
            <a:ext cx="729234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2800" b="1" dirty="0" smtClean="0">
                <a:solidFill>
                  <a:srgbClr val="00206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</a:t>
            </a:r>
            <a:r>
              <a:rPr lang="en-US" sz="2800" b="1" dirty="0" smtClean="0">
                <a:solidFill>
                  <a:srgbClr val="002060"/>
                </a:solidFill>
                <a:latin typeface="Arial Black" panose="020B0A04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Where 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Did Everyone Go</a:t>
            </a:r>
            <a:r>
              <a:rPr lang="en-US" sz="2800" b="1" dirty="0" smtClean="0">
                <a:solidFill>
                  <a:srgbClr val="002060"/>
                </a:solidFill>
                <a:latin typeface="Arial Black" panose="020B0A04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</a:p>
          <a:p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en-US" sz="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 reading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Predict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from title what the story will be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about.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endParaRPr lang="en-US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story aloud and stop where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indicated.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endParaRPr lang="en-US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write down the names of all the characters and any notes about their role in the story as you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read.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endParaRPr lang="en-US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– What should Chelsea do next? </a:t>
            </a:r>
          </a:p>
          <a:p>
            <a:pPr marL="342900" lvl="0" indent="-342900">
              <a:buFont typeface="+mj-lt"/>
              <a:buAutoNum type="arabicPeriod"/>
            </a:pPr>
            <a:endParaRPr lang="en-US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ending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Using the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character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cards, line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up in order of who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could have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helped at what point in the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story.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endParaRPr lang="en-US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who should be held most responsible for what happened to Chelsea?</a:t>
            </a:r>
          </a:p>
        </p:txBody>
      </p:sp>
      <p:sp>
        <p:nvSpPr>
          <p:cNvPr id="5" name="Oval 4"/>
          <p:cNvSpPr/>
          <p:nvPr/>
        </p:nvSpPr>
        <p:spPr>
          <a:xfrm>
            <a:off x="685800" y="1094105"/>
            <a:ext cx="2301240" cy="111252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671D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STORY</a:t>
            </a:r>
          </a:p>
        </p:txBody>
      </p:sp>
    </p:spTree>
    <p:extLst>
      <p:ext uri="{BB962C8B-B14F-4D97-AF65-F5344CB8AC3E}">
        <p14:creationId xmlns:p14="http://schemas.microsoft.com/office/powerpoint/2010/main" val="136397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yellow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0" t="10815" r="18456" b="51232"/>
          <a:stretch/>
        </p:blipFill>
        <p:spPr>
          <a:xfrm>
            <a:off x="1" y="1"/>
            <a:ext cx="9143999" cy="691535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56540" y="843280"/>
            <a:ext cx="8534400" cy="5323840"/>
          </a:xfrm>
          <a:prstGeom prst="rect">
            <a:avLst/>
          </a:prstGeom>
          <a:ln w="127000" cmpd="sng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40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Picture 15" descr="c3p_logo_k_rev_en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20" y="6072078"/>
            <a:ext cx="3495040" cy="8940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5394" y="1303070"/>
            <a:ext cx="6177517" cy="455509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US" sz="28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b="1" dirty="0" smtClean="0">
                <a:solidFill>
                  <a:srgbClr val="002060"/>
                </a:solidFill>
                <a:latin typeface="Arial Black" panose="020B0A04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	The Law 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– it is a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BIG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Arial Black" panose="020B0A04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deal</a:t>
            </a:r>
            <a:r>
              <a:rPr lang="en-US" sz="2800" b="1" dirty="0" smtClean="0">
                <a:solidFill>
                  <a:srgbClr val="002060"/>
                </a:solidFill>
                <a:latin typeface="Arial Black" panose="020B0A04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!</a:t>
            </a:r>
          </a:p>
          <a:p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	Pages 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24-26 </a:t>
            </a: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of the Activity Book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endParaRPr lang="en-US" b="1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	In </a:t>
            </a:r>
            <a:r>
              <a:rPr lang="en-US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Canada, there are criminal offences that cover the </a:t>
            </a:r>
            <a:r>
              <a:rPr lang="en-US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	following</a:t>
            </a:r>
            <a:r>
              <a:rPr lang="en-US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</a:t>
            </a:r>
          </a:p>
          <a:p>
            <a:endParaRPr lang="en-US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Unwanted or illegal sexual contact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Acts that make others feel unsafe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Acts that hurt the reputation of another person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Acts that violate privacy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Illegal pictures and videos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2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purpl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" t="3796" r="30491" b="58151"/>
          <a:stretch/>
        </p:blipFill>
        <p:spPr>
          <a:xfrm>
            <a:off x="0" y="0"/>
            <a:ext cx="9144000" cy="69153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94640" y="843280"/>
            <a:ext cx="8534400" cy="5323840"/>
          </a:xfrm>
          <a:prstGeom prst="rect">
            <a:avLst/>
          </a:prstGeom>
          <a:ln w="127000" cmpd="sng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24" name="Picture 23" descr="c3p_logo_k_rev_en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20" y="6072078"/>
            <a:ext cx="3495040" cy="8940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07440" y="1315731"/>
            <a:ext cx="6898876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Sexting Discussion</a:t>
            </a:r>
            <a:endParaRPr lang="en-US" sz="2800" b="1" dirty="0">
              <a:solidFill>
                <a:srgbClr val="00206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2448" y="4962804"/>
            <a:ext cx="6828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Sexting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has become a common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part of relationships. 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 risks of sending a sexual picture?  </a:t>
            </a:r>
          </a:p>
          <a:p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/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4680" t="28490" r="61058" b="59544"/>
          <a:stretch/>
        </p:blipFill>
        <p:spPr bwMode="auto">
          <a:xfrm>
            <a:off x="1107380" y="2956943"/>
            <a:ext cx="4174807" cy="20058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20313" y="5683781"/>
            <a:ext cx="2830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12 of the Activity Book </a:t>
            </a:r>
          </a:p>
        </p:txBody>
      </p:sp>
      <p:sp>
        <p:nvSpPr>
          <p:cNvPr id="5" name="Rectangle 4"/>
          <p:cNvSpPr/>
          <p:nvPr/>
        </p:nvSpPr>
        <p:spPr>
          <a:xfrm>
            <a:off x="1156763" y="2010953"/>
            <a:ext cx="6849553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 in 5 youth consented to sexting when they didn’t want to. 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1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Article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: Computers in Human Behaviour</a:t>
            </a:r>
          </a:p>
          <a:p>
            <a:pPr algn="r"/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Sexting: A new, digital vehicle for intimate partner aggression</a:t>
            </a:r>
          </a:p>
          <a:p>
            <a:pPr algn="r"/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Michelle Drouin, Jody Ross, Elizabeth Tobin</a:t>
            </a:r>
          </a:p>
        </p:txBody>
      </p:sp>
    </p:spTree>
    <p:extLst>
      <p:ext uri="{BB962C8B-B14F-4D97-AF65-F5344CB8AC3E}">
        <p14:creationId xmlns:p14="http://schemas.microsoft.com/office/powerpoint/2010/main" val="110307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purple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" t="3796" r="30491" b="58151"/>
          <a:stretch/>
        </p:blipFill>
        <p:spPr>
          <a:xfrm>
            <a:off x="0" y="0"/>
            <a:ext cx="9144000" cy="69153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41300" y="675640"/>
            <a:ext cx="8534400" cy="5323840"/>
          </a:xfrm>
          <a:prstGeom prst="rect">
            <a:avLst/>
          </a:prstGeom>
          <a:ln w="127000" cmpd="sng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c3p_logo_k_rev_en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20" y="6072078"/>
            <a:ext cx="3495040" cy="894080"/>
          </a:xfrm>
          <a:prstGeom prst="rect">
            <a:avLst/>
          </a:prstGeom>
        </p:spPr>
      </p:pic>
      <p:pic>
        <p:nvPicPr>
          <p:cNvPr id="7" name="NeedHelpNow_Cossette_Apr_21_720x405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4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9500" y="1591627"/>
            <a:ext cx="6858000" cy="38576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9500" y="975359"/>
            <a:ext cx="68580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Arial Black" panose="020B0A040201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It’s </a:t>
            </a:r>
            <a:r>
              <a:rPr lang="en-US" sz="2400" b="1" dirty="0" smtClean="0">
                <a:solidFill>
                  <a:srgbClr val="002060"/>
                </a:solidFill>
                <a:latin typeface="Arial Black" panose="020B0A040201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YOUR </a:t>
            </a:r>
            <a:r>
              <a:rPr lang="en-US" sz="2400" b="1" dirty="0" smtClean="0">
                <a:solidFill>
                  <a:srgbClr val="002060"/>
                </a:solidFill>
                <a:latin typeface="Arial Black" panose="020B0A040201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Story to Tell</a:t>
            </a:r>
            <a:endParaRPr lang="en-US" sz="2400" b="1" dirty="0">
              <a:solidFill>
                <a:srgbClr val="002060"/>
              </a:solidFill>
              <a:latin typeface="Arial Black" panose="020B0A040201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96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purpl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" t="3796" r="30491" b="58151"/>
          <a:stretch/>
        </p:blipFill>
        <p:spPr>
          <a:xfrm>
            <a:off x="0" y="0"/>
            <a:ext cx="9144000" cy="69153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304800" y="675640"/>
            <a:ext cx="8534400" cy="5323840"/>
          </a:xfrm>
          <a:prstGeom prst="rect">
            <a:avLst/>
          </a:prstGeom>
          <a:ln w="127000" cmpd="sng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 descr="c3p_logo_k_rev_en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20" y="6072078"/>
            <a:ext cx="3495040" cy="8940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6820" y="1501140"/>
            <a:ext cx="6774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85800" y="946298"/>
            <a:ext cx="77724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Need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Help</a:t>
            </a:r>
            <a:r>
              <a:rPr lang="en-US" sz="28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Now.ca </a:t>
            </a:r>
          </a:p>
          <a:p>
            <a:endParaRPr lang="en-US" sz="1200" dirty="0" smtClean="0">
              <a:solidFill>
                <a:srgbClr val="002060"/>
              </a:solidFill>
              <a:latin typeface="Rockwell" panose="02060603020205020403" pitchFamily="18" charset="0"/>
            </a:endParaRPr>
          </a:p>
          <a:p>
            <a:r>
              <a:rPr lang="en-US" sz="16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NeedHelpNow.ca</a:t>
            </a:r>
            <a:r>
              <a:rPr lang="en-US" sz="1600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helps teens stop the spread of sexual pictures or videos and provides support along the way. If you or someone you know has been negatively impacted by a self/peer exploitation incident, </a:t>
            </a:r>
            <a:r>
              <a:rPr lang="en-US" sz="16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NeedHelpNow.ca </a:t>
            </a:r>
            <a:r>
              <a:rPr lang="en-US" sz="1600" b="1" dirty="0" smtClean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is </a:t>
            </a:r>
            <a:r>
              <a:rPr lang="en-US" sz="1600" dirty="0" smtClean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here </a:t>
            </a:r>
            <a:r>
              <a:rPr lang="en-US" sz="1600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to help offer guidance on the steps you can take to get through it and </a:t>
            </a:r>
            <a:r>
              <a:rPr lang="en-US" sz="16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#</a:t>
            </a:r>
            <a:r>
              <a:rPr lang="en-US" sz="16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ChangeTheStory</a:t>
            </a:r>
            <a:r>
              <a:rPr lang="en-US" sz="1600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4" name="Picture 13"/>
          <p:cNvPicPr/>
          <p:nvPr/>
        </p:nvPicPr>
        <p:blipFill rotWithShape="1">
          <a:blip r:embed="rId5"/>
          <a:srcRect t="8547" r="11379" b="3988"/>
          <a:stretch/>
        </p:blipFill>
        <p:spPr bwMode="auto">
          <a:xfrm>
            <a:off x="1980247" y="2820815"/>
            <a:ext cx="5267325" cy="2924175"/>
          </a:xfrm>
          <a:prstGeom prst="rect">
            <a:avLst/>
          </a:prstGeom>
          <a:ln w="19050">
            <a:solidFill>
              <a:srgbClr val="671D55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452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purpl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" t="3796" r="30491" b="58151"/>
          <a:stretch/>
        </p:blipFill>
        <p:spPr>
          <a:xfrm>
            <a:off x="0" y="0"/>
            <a:ext cx="9144000" cy="69153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304800" y="675640"/>
            <a:ext cx="8534400" cy="5323840"/>
          </a:xfrm>
          <a:prstGeom prst="rect">
            <a:avLst/>
          </a:prstGeom>
          <a:ln w="127000" cmpd="sng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 descr="c3p_logo_k_rev_en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20" y="6072078"/>
            <a:ext cx="3495040" cy="8940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9339" y="1075402"/>
            <a:ext cx="7628861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Visit </a:t>
            </a:r>
            <a:r>
              <a:rPr lang="en-US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NeedHelpNow.ca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learn about steps you can take to get nude pictures off the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Internet.</a:t>
            </a:r>
          </a:p>
          <a:p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 smtClean="0">
                <a:solidFill>
                  <a:srgbClr val="671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 for supporting </a:t>
            </a:r>
            <a:r>
              <a:rPr lang="en-US" sz="2000" b="1" dirty="0">
                <a:solidFill>
                  <a:srgbClr val="671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person who is going through the difficult time: </a:t>
            </a:r>
            <a:endParaRPr lang="en-US" sz="2000" b="1" dirty="0" smtClean="0">
              <a:solidFill>
                <a:srgbClr val="671D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end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them a message to see if they are okay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Refuse to participate and remove yourself from the situation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not ‘like’ or forward nude images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Speak to an adult who can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help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Report your concerns to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Cybertip.ca</a:t>
            </a:r>
          </a:p>
          <a:p>
            <a:endParaRPr lang="en-US" b="1" dirty="0">
              <a:solidFill>
                <a:schemeClr val="accent5">
                  <a:lumMod val="40000"/>
                  <a:lumOff val="60000"/>
                </a:schemeClr>
              </a:solidFill>
              <a:latin typeface="Segoe Print" panose="02000600000000000000" pitchFamily="2" charset="0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5"/>
          <a:srcRect l="30477" t="34092" r="56399" b="42012"/>
          <a:stretch/>
        </p:blipFill>
        <p:spPr bwMode="auto">
          <a:xfrm>
            <a:off x="5521371" y="3726298"/>
            <a:ext cx="1747520" cy="17967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1882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purpl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" t="3796" r="30491" b="58151"/>
          <a:stretch/>
        </p:blipFill>
        <p:spPr>
          <a:xfrm>
            <a:off x="0" y="-57358"/>
            <a:ext cx="9144000" cy="69153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72901" y="685407"/>
            <a:ext cx="8534400" cy="5323840"/>
          </a:xfrm>
          <a:prstGeom prst="rect">
            <a:avLst/>
          </a:prstGeom>
          <a:ln w="127000" cmpd="sng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fontAlgn="base"/>
            <a:endParaRPr lang="en-US" dirty="0"/>
          </a:p>
        </p:txBody>
      </p:sp>
      <p:pic>
        <p:nvPicPr>
          <p:cNvPr id="24" name="Picture 23" descr="c3p_logo_k_rev_en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20" y="6072078"/>
            <a:ext cx="3495040" cy="8940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9339" y="1075402"/>
            <a:ext cx="7628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accent5">
                  <a:lumMod val="40000"/>
                  <a:lumOff val="60000"/>
                </a:schemeClr>
              </a:solidFill>
              <a:latin typeface="Segoe Print" panose="02000600000000000000" pitchFamily="2" charset="0"/>
            </a:endParaRPr>
          </a:p>
          <a:p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1236" y="972886"/>
            <a:ext cx="7421527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fontAlgn="base"/>
            <a:r>
              <a:rPr lang="en-US" sz="2800" b="1" dirty="0" smtClean="0">
                <a:solidFill>
                  <a:srgbClr val="002060"/>
                </a:solidFill>
                <a:latin typeface="Arial Black" panose="020B0A040201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Seeking Support</a:t>
            </a:r>
            <a:endParaRPr lang="en-US" sz="2800" b="1" dirty="0">
              <a:solidFill>
                <a:srgbClr val="002060"/>
              </a:solidFill>
              <a:latin typeface="Arial Black" panose="020B0A040201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85800" y="1265274"/>
            <a:ext cx="8077200" cy="4556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 smtClean="0">
                <a:solidFill>
                  <a:srgbClr val="002060"/>
                </a:solidFill>
                <a:latin typeface="Segoe UI Semibold" panose="020B0702040204020203" pitchFamily="34" charset="0"/>
              </a:rPr>
              <a:t>                  </a:t>
            </a:r>
            <a:endParaRPr lang="en-US" sz="2000" b="1" dirty="0" smtClean="0">
              <a:solidFill>
                <a:srgbClr val="002060"/>
              </a:solidFill>
              <a:latin typeface="Segoe UI Semibold" panose="020B0702040204020203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671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members 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another safe adult (such as a teacher, school guidance counsellor, or school resource officer)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unable to identify a safe adult to talk to, contact a crisis line, like </a:t>
            </a:r>
            <a:r>
              <a:rPr lang="en-US" sz="1800" b="1" dirty="0" smtClean="0">
                <a:solidFill>
                  <a:srgbClr val="671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Kids Help Phone</a:t>
            </a: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(1-800-668-6868)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671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Cybertip.ca</a:t>
            </a:r>
            <a:r>
              <a:rPr lang="en-US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either online </a:t>
            </a:r>
            <a:r>
              <a:rPr lang="en-US" sz="180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www.cybertip.ca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or call 1-866-658-9022 if something inappropriate or uncomfortable happens online.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</a:t>
            </a:r>
            <a:r>
              <a:rPr lang="en-US" sz="1800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www.needhelpnow.ca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need help gaining control of a sexual image circulating online.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8749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purpl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" t="3796" r="30491" b="58151"/>
          <a:stretch/>
        </p:blipFill>
        <p:spPr>
          <a:xfrm>
            <a:off x="0" y="0"/>
            <a:ext cx="9144000" cy="69153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94640" y="843280"/>
            <a:ext cx="8534400" cy="5323840"/>
          </a:xfrm>
          <a:prstGeom prst="rect">
            <a:avLst/>
          </a:prstGeom>
          <a:ln w="127000" cmpd="sng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 descr="c3p_logo_k_rev_en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20" y="6072078"/>
            <a:ext cx="3495040" cy="8940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7322" y="1506603"/>
            <a:ext cx="7830878" cy="36933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2608" y="2059797"/>
            <a:ext cx="476149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 we are going to talk about: 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technology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relationships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sexual consent 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You will understand what is considered a </a:t>
            </a:r>
            <a:r>
              <a:rPr lang="en-US" sz="2400" b="1" dirty="0">
                <a:solidFill>
                  <a:srgbClr val="661E54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BIG</a:t>
            </a:r>
            <a:r>
              <a:rPr lang="en-US" sz="20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deal and how to stay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safe.</a:t>
            </a:r>
            <a:endParaRPr lang="en-US" dirty="0"/>
          </a:p>
        </p:txBody>
      </p:sp>
      <p:pic>
        <p:nvPicPr>
          <p:cNvPr id="11" name="Content Placeholder 12"/>
          <p:cNvPicPr>
            <a:picLocks/>
          </p:cNvPicPr>
          <p:nvPr/>
        </p:nvPicPr>
        <p:blipFill rotWithShape="1">
          <a:blip r:embed="rId5"/>
          <a:srcRect l="41667" t="30563" r="42628" b="26780"/>
          <a:stretch/>
        </p:blipFill>
        <p:spPr bwMode="auto">
          <a:xfrm>
            <a:off x="6156250" y="1769865"/>
            <a:ext cx="2080089" cy="31667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9828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purpl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" t="3796" r="30491" b="58151"/>
          <a:stretch/>
        </p:blipFill>
        <p:spPr>
          <a:xfrm>
            <a:off x="0" y="0"/>
            <a:ext cx="9144000" cy="69153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304800" y="675640"/>
            <a:ext cx="8534400" cy="5323840"/>
          </a:xfrm>
          <a:prstGeom prst="rect">
            <a:avLst/>
          </a:prstGeom>
          <a:ln w="127000" cmpd="sng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 descr="c3p_logo_k_rev_en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20" y="6072078"/>
            <a:ext cx="3495040" cy="8940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9339" y="1075402"/>
            <a:ext cx="7628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accent5">
                  <a:lumMod val="40000"/>
                  <a:lumOff val="60000"/>
                </a:schemeClr>
              </a:solidFill>
              <a:latin typeface="Segoe Print" panose="02000600000000000000" pitchFamily="2" charset="0"/>
            </a:endParaRPr>
          </a:p>
          <a:p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0" name="Picture 9" descr="curriculumstack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30898" y="1379339"/>
            <a:ext cx="5636158" cy="34376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8707" y="4422541"/>
            <a:ext cx="750658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671D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a BIG deal </a:t>
            </a:r>
          </a:p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is part of the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Kids in the Know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program. 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5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urpl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" t="3796" r="30491" b="58151"/>
          <a:stretch/>
        </p:blipFill>
        <p:spPr>
          <a:xfrm>
            <a:off x="0" y="0"/>
            <a:ext cx="9144000" cy="69153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4640" y="843280"/>
            <a:ext cx="8534400" cy="5323840"/>
          </a:xfrm>
          <a:prstGeom prst="rect">
            <a:avLst/>
          </a:prstGeom>
          <a:ln w="127000" cmpd="sng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c3p_logo_k_rev_en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908" y="-88499"/>
            <a:ext cx="3931922" cy="10058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7834" y="1443841"/>
            <a:ext cx="7408333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This presentation is owned by the Canadian Centre for Child Protection Inc. (“C3P”) and must be licensed. For license details, please email </a:t>
            </a:r>
            <a:r>
              <a:rPr lang="en-US" sz="1400" dirty="0">
                <a:hlinkClick r:id="rId4"/>
              </a:rPr>
              <a:t>license@protectchildren.ca</a:t>
            </a:r>
            <a:r>
              <a:rPr lang="en-US" sz="1400" dirty="0" smtClean="0"/>
              <a:t>.</a:t>
            </a:r>
          </a:p>
          <a:p>
            <a:endParaRPr lang="en-US" sz="1400" dirty="0"/>
          </a:p>
          <a:p>
            <a:r>
              <a:rPr lang="en-US" sz="1400" u="sng" dirty="0"/>
              <a:t>Third Party Content </a:t>
            </a:r>
            <a:r>
              <a:rPr lang="en-US" sz="1400" u="sng" dirty="0" smtClean="0"/>
              <a:t>Credits</a:t>
            </a:r>
          </a:p>
          <a:p>
            <a:pPr marL="449263" lvl="1" indent="-182563">
              <a:buFont typeface="Arial"/>
              <a:buChar char="•"/>
            </a:pPr>
            <a:endParaRPr lang="en-US" sz="1400" dirty="0" smtClean="0"/>
          </a:p>
          <a:p>
            <a:pPr marL="449263" lvl="1" indent="-182563">
              <a:buFont typeface="Arial"/>
              <a:buChar char="•"/>
            </a:pPr>
            <a:r>
              <a:rPr lang="en-US" sz="1400" dirty="0" smtClean="0"/>
              <a:t>All </a:t>
            </a:r>
            <a:r>
              <a:rPr lang="en-US" sz="1400" dirty="0"/>
              <a:t>stock photos are used under license from </a:t>
            </a:r>
            <a:r>
              <a:rPr lang="en-US" sz="1400" dirty="0" err="1"/>
              <a:t>Thinkstock</a:t>
            </a:r>
            <a:r>
              <a:rPr lang="en-US" sz="1400" dirty="0" smtClean="0"/>
              <a:t>.</a:t>
            </a:r>
          </a:p>
          <a:p>
            <a:pPr marL="449263" lvl="1" indent="-182563">
              <a:buFont typeface="Arial"/>
              <a:buChar char="•"/>
            </a:pPr>
            <a:r>
              <a:rPr lang="en-US" sz="1400" dirty="0" smtClean="0"/>
              <a:t>The </a:t>
            </a:r>
            <a:r>
              <a:rPr lang="en-US" sz="1400" dirty="0"/>
              <a:t>“Consent: It’s Simple as Tea” video is owned by </a:t>
            </a:r>
            <a:r>
              <a:rPr lang="en-US" sz="1400" dirty="0" err="1"/>
              <a:t>Emmeline</a:t>
            </a:r>
            <a:r>
              <a:rPr lang="en-US" sz="1400" dirty="0"/>
              <a:t> May and Blue Seat Studios. This non-commercial use of the video is accordance with the terms on </a:t>
            </a:r>
            <a:r>
              <a:rPr lang="en-US" sz="1400" dirty="0">
                <a:hlinkClick r:id="rId5"/>
              </a:rPr>
              <a:t>https://vimeo.com/126553913</a:t>
            </a:r>
            <a:r>
              <a:rPr lang="en-US" sz="1400" dirty="0"/>
              <a:t>.</a:t>
            </a:r>
          </a:p>
          <a:p>
            <a:endParaRPr lang="en-US" sz="1400" dirty="0" smtClean="0"/>
          </a:p>
          <a:p>
            <a:r>
              <a:rPr lang="en-US" sz="1400" u="sng" dirty="0" smtClean="0"/>
              <a:t>Trademarks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“CANADIAN CENTRE for CHILD PROTECTION” and “Kids in the Know” are registered in Canada as a trademarks of; and “It is a Big Deal” is used in Canada as a trademark of; the Canadian Centre for Child Protection Inc.</a:t>
            </a:r>
          </a:p>
        </p:txBody>
      </p:sp>
    </p:spTree>
    <p:extLst>
      <p:ext uri="{BB962C8B-B14F-4D97-AF65-F5344CB8AC3E}">
        <p14:creationId xmlns:p14="http://schemas.microsoft.com/office/powerpoint/2010/main" val="154749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purpl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" t="3796" r="30491" b="58151"/>
          <a:stretch/>
        </p:blipFill>
        <p:spPr>
          <a:xfrm>
            <a:off x="0" y="0"/>
            <a:ext cx="9144000" cy="69153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94640" y="843280"/>
            <a:ext cx="8534400" cy="5323840"/>
          </a:xfrm>
          <a:prstGeom prst="rect">
            <a:avLst/>
          </a:prstGeom>
          <a:ln w="127000" cmpd="sng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 descr="c3p_logo_k_rev_en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20" y="6072078"/>
            <a:ext cx="3495040" cy="89408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258570" y="1709420"/>
            <a:ext cx="6606540" cy="278892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True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False</a:t>
            </a:r>
          </a:p>
          <a:p>
            <a:pPr algn="ctr"/>
            <a:endParaRPr lang="en-US" sz="105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 few moments to </a:t>
            </a:r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the 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</a:t>
            </a:r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False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Questionnaire.  </a:t>
            </a:r>
          </a:p>
        </p:txBody>
      </p:sp>
    </p:spTree>
    <p:extLst>
      <p:ext uri="{BB962C8B-B14F-4D97-AF65-F5344CB8AC3E}">
        <p14:creationId xmlns:p14="http://schemas.microsoft.com/office/powerpoint/2010/main" val="142721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yellow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0" t="10815" r="18456" b="51232"/>
          <a:stretch/>
        </p:blipFill>
        <p:spPr>
          <a:xfrm>
            <a:off x="1" y="1"/>
            <a:ext cx="9143999" cy="691535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4640" y="843280"/>
            <a:ext cx="8534400" cy="5323840"/>
          </a:xfrm>
          <a:prstGeom prst="rect">
            <a:avLst/>
          </a:prstGeom>
          <a:ln w="127000" cmpd="sng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16" name="Picture 15" descr="c3p_logo_k_rev_en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20" y="6072078"/>
            <a:ext cx="3495040" cy="89408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 rotWithShape="1">
          <a:blip r:embed="rId5"/>
          <a:srcRect l="24039" t="86907" r="34776" b="5984"/>
          <a:stretch/>
        </p:blipFill>
        <p:spPr bwMode="auto">
          <a:xfrm>
            <a:off x="2246948" y="5620564"/>
            <a:ext cx="4650105" cy="4515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3983" y="1074941"/>
            <a:ext cx="4756035" cy="269598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b="24711"/>
          <a:stretch/>
        </p:blipFill>
        <p:spPr>
          <a:xfrm>
            <a:off x="2193983" y="1074941"/>
            <a:ext cx="4756035" cy="202976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8232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yellow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0" t="10815" r="18456" b="51232"/>
          <a:stretch/>
        </p:blipFill>
        <p:spPr>
          <a:xfrm>
            <a:off x="1" y="1"/>
            <a:ext cx="9143999" cy="691535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4640" y="843280"/>
            <a:ext cx="8534400" cy="5323840"/>
          </a:xfrm>
          <a:prstGeom prst="rect">
            <a:avLst/>
          </a:prstGeom>
          <a:ln w="127000" cmpd="sng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8180" y="5824339"/>
            <a:ext cx="3627641" cy="186992"/>
          </a:xfrm>
          <a:prstGeom prst="rect">
            <a:avLst/>
          </a:prstGeom>
        </p:spPr>
      </p:pic>
      <p:pic>
        <p:nvPicPr>
          <p:cNvPr id="16" name="Picture 15" descr="c3p_logo_k_rev_en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20" y="6072078"/>
            <a:ext cx="3495040" cy="89408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6"/>
          <a:srcRect l="23558" t="14816" r="34936" b="33283"/>
          <a:stretch/>
        </p:blipFill>
        <p:spPr bwMode="auto">
          <a:xfrm>
            <a:off x="2220595" y="951438"/>
            <a:ext cx="4702810" cy="33079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6"/>
          <a:srcRect l="23558" t="14815" r="34936" b="51376"/>
          <a:stretch/>
        </p:blipFill>
        <p:spPr bwMode="auto">
          <a:xfrm>
            <a:off x="2210435" y="951438"/>
            <a:ext cx="4702810" cy="2154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8295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yellow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0" t="10815" r="18456" b="51232"/>
          <a:stretch/>
        </p:blipFill>
        <p:spPr>
          <a:xfrm>
            <a:off x="1" y="1"/>
            <a:ext cx="9143999" cy="691535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4640" y="843280"/>
            <a:ext cx="8534400" cy="5323840"/>
          </a:xfrm>
          <a:prstGeom prst="rect">
            <a:avLst/>
          </a:prstGeom>
          <a:ln w="127000" cmpd="sng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16" name="Picture 15" descr="c3p_logo_k_rev_en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20" y="6072078"/>
            <a:ext cx="3495040" cy="89408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5"/>
          <a:srcRect l="24199" t="11680" r="34455" b="38870"/>
          <a:stretch/>
        </p:blipFill>
        <p:spPr bwMode="auto">
          <a:xfrm>
            <a:off x="2229802" y="944880"/>
            <a:ext cx="4684395" cy="31516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5"/>
          <a:srcRect l="24199" t="11681" r="34455" b="53504"/>
          <a:stretch/>
        </p:blipFill>
        <p:spPr bwMode="auto">
          <a:xfrm>
            <a:off x="2243772" y="944880"/>
            <a:ext cx="4683125" cy="22180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5668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yellow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0" t="10815" r="18456" b="51232"/>
          <a:stretch/>
        </p:blipFill>
        <p:spPr>
          <a:xfrm>
            <a:off x="1" y="1"/>
            <a:ext cx="9143999" cy="691535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4640" y="843280"/>
            <a:ext cx="8534400" cy="5323840"/>
          </a:xfrm>
          <a:prstGeom prst="rect">
            <a:avLst/>
          </a:prstGeom>
          <a:ln w="127000" cmpd="sng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16" name="Picture 15" descr="c3p_logo_k_rev_en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20" y="6072078"/>
            <a:ext cx="3495040" cy="89408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5"/>
          <a:srcRect l="23718" t="13390" r="34936" b="15670"/>
          <a:stretch/>
        </p:blipFill>
        <p:spPr bwMode="auto">
          <a:xfrm>
            <a:off x="1919287" y="951438"/>
            <a:ext cx="5305425" cy="5120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5"/>
          <a:srcRect l="23718" t="13389" r="34936" b="52119"/>
          <a:stretch/>
        </p:blipFill>
        <p:spPr bwMode="auto">
          <a:xfrm>
            <a:off x="1921192" y="969114"/>
            <a:ext cx="5303520" cy="24885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1013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yellow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0" t="10815" r="18456" b="51232"/>
          <a:stretch/>
        </p:blipFill>
        <p:spPr>
          <a:xfrm>
            <a:off x="1" y="1"/>
            <a:ext cx="9143999" cy="691535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4640" y="843280"/>
            <a:ext cx="8534400" cy="5323840"/>
          </a:xfrm>
          <a:prstGeom prst="rect">
            <a:avLst/>
          </a:prstGeom>
          <a:ln w="127000" cmpd="sng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16" name="Picture 15" descr="c3p_logo_k_rev_en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20" y="6072078"/>
            <a:ext cx="3495040" cy="89408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5"/>
          <a:srcRect l="24359" t="11111" r="33974" b="23931"/>
          <a:stretch/>
        </p:blipFill>
        <p:spPr bwMode="auto">
          <a:xfrm>
            <a:off x="1888014" y="1294869"/>
            <a:ext cx="5347652" cy="44206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5"/>
          <a:srcRect l="24359" t="11112" r="33974" b="50417"/>
          <a:stretch/>
        </p:blipFill>
        <p:spPr bwMode="auto">
          <a:xfrm>
            <a:off x="1888014" y="1294869"/>
            <a:ext cx="5342890" cy="26155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6106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31772</TotalTime>
  <Words>773</Words>
  <Application>Microsoft Office PowerPoint</Application>
  <PresentationFormat>On-screen Show (4:3)</PresentationFormat>
  <Paragraphs>169</Paragraphs>
  <Slides>31</Slides>
  <Notes>29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Canadian Centre for Child Protection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Brown</dc:creator>
  <cp:lastModifiedBy>Brynne Marnoch</cp:lastModifiedBy>
  <cp:revision>244</cp:revision>
  <cp:lastPrinted>2016-10-18T13:43:00Z</cp:lastPrinted>
  <dcterms:created xsi:type="dcterms:W3CDTF">2014-10-20T15:46:24Z</dcterms:created>
  <dcterms:modified xsi:type="dcterms:W3CDTF">2016-10-20T15:28:42Z</dcterms:modified>
</cp:coreProperties>
</file>